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</p:sldMasterIdLst>
  <p:sldIdLst>
    <p:sldId id="531" r:id="rId6"/>
    <p:sldId id="497" r:id="rId7"/>
    <p:sldId id="500" r:id="rId8"/>
    <p:sldId id="501" r:id="rId9"/>
    <p:sldId id="488" r:id="rId10"/>
    <p:sldId id="492" r:id="rId11"/>
    <p:sldId id="493" r:id="rId12"/>
    <p:sldId id="499" r:id="rId13"/>
    <p:sldId id="532" r:id="rId14"/>
    <p:sldId id="502" r:id="rId15"/>
    <p:sldId id="289" r:id="rId16"/>
    <p:sldId id="53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9527E0-5314-4BF5-8385-40498A529118}" v="9" dt="2022-06-08T12:59:22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Hughes" userId="c30d6e00f56cba5d" providerId="LiveId" clId="{719527E0-5314-4BF5-8385-40498A529118}"/>
    <pc:docChg chg="addSld modSld">
      <pc:chgData name="Kevin Hughes" userId="c30d6e00f56cba5d" providerId="LiveId" clId="{719527E0-5314-4BF5-8385-40498A529118}" dt="2022-06-08T13:08:44.730" v="43" actId="14861"/>
      <pc:docMkLst>
        <pc:docMk/>
      </pc:docMkLst>
      <pc:sldChg chg="modSp mod">
        <pc:chgData name="Kevin Hughes" userId="c30d6e00f56cba5d" providerId="LiveId" clId="{719527E0-5314-4BF5-8385-40498A529118}" dt="2022-06-08T12:22:04.002" v="10" actId="15"/>
        <pc:sldMkLst>
          <pc:docMk/>
          <pc:sldMk cId="1154907816" sldId="501"/>
        </pc:sldMkLst>
        <pc:spChg chg="mod">
          <ac:chgData name="Kevin Hughes" userId="c30d6e00f56cba5d" providerId="LiveId" clId="{719527E0-5314-4BF5-8385-40498A529118}" dt="2022-06-08T12:22:04.002" v="10" actId="15"/>
          <ac:spMkLst>
            <pc:docMk/>
            <pc:sldMk cId="1154907816" sldId="501"/>
            <ac:spMk id="5" creationId="{93C34A10-6838-47D3-93C7-D22AAED91527}"/>
          </ac:spMkLst>
        </pc:spChg>
        <pc:spChg chg="mod">
          <ac:chgData name="Kevin Hughes" userId="c30d6e00f56cba5d" providerId="LiveId" clId="{719527E0-5314-4BF5-8385-40498A529118}" dt="2022-06-08T12:21:07.492" v="9" actId="14100"/>
          <ac:spMkLst>
            <pc:docMk/>
            <pc:sldMk cId="1154907816" sldId="501"/>
            <ac:spMk id="6" creationId="{B18DC793-170A-4CD3-AAA9-42E0E62C653C}"/>
          </ac:spMkLst>
        </pc:spChg>
      </pc:sldChg>
      <pc:sldChg chg="addSp modSp new mod modAnim">
        <pc:chgData name="Kevin Hughes" userId="c30d6e00f56cba5d" providerId="LiveId" clId="{719527E0-5314-4BF5-8385-40498A529118}" dt="2022-06-08T13:08:44.730" v="43" actId="14861"/>
        <pc:sldMkLst>
          <pc:docMk/>
          <pc:sldMk cId="1363559170" sldId="533"/>
        </pc:sldMkLst>
        <pc:spChg chg="add mod">
          <ac:chgData name="Kevin Hughes" userId="c30d6e00f56cba5d" providerId="LiveId" clId="{719527E0-5314-4BF5-8385-40498A529118}" dt="2022-06-08T13:08:44.730" v="43" actId="14861"/>
          <ac:spMkLst>
            <pc:docMk/>
            <pc:sldMk cId="1363559170" sldId="533"/>
            <ac:spMk id="3" creationId="{3837D27B-11EE-F432-A58E-AE0170B3F2C3}"/>
          </ac:spMkLst>
        </pc:spChg>
        <pc:spChg chg="add mod">
          <ac:chgData name="Kevin Hughes" userId="c30d6e00f56cba5d" providerId="LiveId" clId="{719527E0-5314-4BF5-8385-40498A529118}" dt="2022-06-08T12:59:22.686" v="32" actId="207"/>
          <ac:spMkLst>
            <pc:docMk/>
            <pc:sldMk cId="1363559170" sldId="533"/>
            <ac:spMk id="4" creationId="{CAF4DD49-8F59-19A3-D962-8F266CF0A8F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77E4-45F7-439D-8CA4-3E881546A26F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2BDDA-433F-428F-998A-39ABE516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1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77E4-45F7-439D-8CA4-3E881546A26F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2BDDA-433F-428F-998A-39ABE516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1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77E4-45F7-439D-8CA4-3E881546A26F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2BDDA-433F-428F-998A-39ABE516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94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D4D5-8D11-4EFC-84F4-3352FCFDD1B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E333-C3AF-4101-9D66-7DC47DA8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86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D4D5-8D11-4EFC-84F4-3352FCFDD1B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E333-C3AF-4101-9D66-7DC47DA8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31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D4D5-8D11-4EFC-84F4-3352FCFDD1B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E333-C3AF-4101-9D66-7DC47DA8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1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D4D5-8D11-4EFC-84F4-3352FCFDD1B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E333-C3AF-4101-9D66-7DC47DA8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25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D4D5-8D11-4EFC-84F4-3352FCFDD1B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E333-C3AF-4101-9D66-7DC47DA8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39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D4D5-8D11-4EFC-84F4-3352FCFDD1B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E333-C3AF-4101-9D66-7DC47DA8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02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D4D5-8D11-4EFC-84F4-3352FCFDD1B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E333-C3AF-4101-9D66-7DC47DA8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054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D4D5-8D11-4EFC-84F4-3352FCFDD1B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E333-C3AF-4101-9D66-7DC47DA8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2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77E4-45F7-439D-8CA4-3E881546A26F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2BDDA-433F-428F-998A-39ABE516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58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D4D5-8D11-4EFC-84F4-3352FCFDD1B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E333-C3AF-4101-9D66-7DC47DA8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73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D4D5-8D11-4EFC-84F4-3352FCFDD1B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E333-C3AF-4101-9D66-7DC47DA8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502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D4D5-8D11-4EFC-84F4-3352FCFDD1B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E333-C3AF-4101-9D66-7DC47DA8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49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4A29-9E4A-42C3-AD7A-C9179AB7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D6CC-8994-40D5-9619-76FB980CD5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716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4A29-9E4A-42C3-AD7A-C9179AB7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D6CC-8994-40D5-9619-76FB980CD5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788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4A29-9E4A-42C3-AD7A-C9179AB7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D6CC-8994-40D5-9619-76FB980CD5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0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4A29-9E4A-42C3-AD7A-C9179AB7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D6CC-8994-40D5-9619-76FB980CD5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7101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4A29-9E4A-42C3-AD7A-C9179AB7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D6CC-8994-40D5-9619-76FB980CD5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5019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4A29-9E4A-42C3-AD7A-C9179AB7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D6CC-8994-40D5-9619-76FB980CD5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81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4A29-9E4A-42C3-AD7A-C9179AB7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D6CC-8994-40D5-9619-76FB980CD5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47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77E4-45F7-439D-8CA4-3E881546A26F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2BDDA-433F-428F-998A-39ABE516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020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4A29-9E4A-42C3-AD7A-C9179AB7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D6CC-8994-40D5-9619-76FB980CD5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2887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4A29-9E4A-42C3-AD7A-C9179AB7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D6CC-8994-40D5-9619-76FB980CD5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1634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4A29-9E4A-42C3-AD7A-C9179AB7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D6CC-8994-40D5-9619-76FB980CD5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0332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4A29-9E4A-42C3-AD7A-C9179AB7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D6CC-8994-40D5-9619-76FB980CD5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072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A7B7-38F0-4800-BFFC-1839CC673A2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67B-A5BD-4F09-A6DA-FCD596BA0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440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A7B7-38F0-4800-BFFC-1839CC673A2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67B-A5BD-4F09-A6DA-FCD596BA0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52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A7B7-38F0-4800-BFFC-1839CC673A2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67B-A5BD-4F09-A6DA-FCD596BA0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88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A7B7-38F0-4800-BFFC-1839CC673A2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67B-A5BD-4F09-A6DA-FCD596BA0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481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A7B7-38F0-4800-BFFC-1839CC673A2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67B-A5BD-4F09-A6DA-FCD596BA0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81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A7B7-38F0-4800-BFFC-1839CC673A2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67B-A5BD-4F09-A6DA-FCD596BA0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77E4-45F7-439D-8CA4-3E881546A26F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2BDDA-433F-428F-998A-39ABE516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08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A7B7-38F0-4800-BFFC-1839CC673A2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67B-A5BD-4F09-A6DA-FCD596BA0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089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A7B7-38F0-4800-BFFC-1839CC673A2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67B-A5BD-4F09-A6DA-FCD596BA0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509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A7B7-38F0-4800-BFFC-1839CC673A2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67B-A5BD-4F09-A6DA-FCD596BA0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83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A7B7-38F0-4800-BFFC-1839CC673A2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67B-A5BD-4F09-A6DA-FCD596BA0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404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A7B7-38F0-4800-BFFC-1839CC673A2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67B-A5BD-4F09-A6DA-FCD596BA0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089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0605-871C-4779-907B-660F4FA96DD6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E71-C373-49E8-8C4B-FFAB1E40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947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0605-871C-4779-907B-660F4FA96DD6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E71-C373-49E8-8C4B-FFAB1E40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337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0605-871C-4779-907B-660F4FA96DD6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E71-C373-49E8-8C4B-FFAB1E40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424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0605-871C-4779-907B-660F4FA96DD6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E71-C373-49E8-8C4B-FFAB1E40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489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0605-871C-4779-907B-660F4FA96DD6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E71-C373-49E8-8C4B-FFAB1E40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7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77E4-45F7-439D-8CA4-3E881546A26F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2BDDA-433F-428F-998A-39ABE516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791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0605-871C-4779-907B-660F4FA96DD6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E71-C373-49E8-8C4B-FFAB1E40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9306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0605-871C-4779-907B-660F4FA96DD6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E71-C373-49E8-8C4B-FFAB1E40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49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0605-871C-4779-907B-660F4FA96DD6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E71-C373-49E8-8C4B-FFAB1E40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118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0605-871C-4779-907B-660F4FA96DD6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E71-C373-49E8-8C4B-FFAB1E40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1457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0605-871C-4779-907B-660F4FA96DD6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E71-C373-49E8-8C4B-FFAB1E40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3708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0605-871C-4779-907B-660F4FA96DD6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5E71-C373-49E8-8C4B-FFAB1E40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3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77E4-45F7-439D-8CA4-3E881546A26F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2BDDA-433F-428F-998A-39ABE516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8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77E4-45F7-439D-8CA4-3E881546A26F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2BDDA-433F-428F-998A-39ABE516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69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77E4-45F7-439D-8CA4-3E881546A26F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2BDDA-433F-428F-998A-39ABE516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9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77E4-45F7-439D-8CA4-3E881546A26F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2BDDA-433F-428F-998A-39ABE516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2A7B7-38F0-4800-BFFC-1839CC673A2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C467B-A5BD-4F09-A6DA-FCD596BA0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4D4D5-8D11-4EFC-84F4-3352FCFDD1B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E333-C3AF-4101-9D66-7DC47DA87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74A29-9E4A-42C3-AD7A-C9179AB7E6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5D6CC-8994-40D5-9619-76FB980CD5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84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2A7B7-38F0-4800-BFFC-1839CC673A2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C467B-A5BD-4F09-A6DA-FCD596BA0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8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10605-871C-4779-907B-660F4FA96DD6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85E71-C373-49E8-8C4B-FFAB1E408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77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983952-456C-4273-A45E-FE5E2F9F6282}"/>
              </a:ext>
            </a:extLst>
          </p:cNvPr>
          <p:cNvSpPr/>
          <p:nvPr/>
        </p:nvSpPr>
        <p:spPr>
          <a:xfrm>
            <a:off x="0" y="-138069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Revelation – Introduction - 04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BFEF69-B668-49F0-8EC6-124835D27B53}"/>
              </a:ext>
            </a:extLst>
          </p:cNvPr>
          <p:cNvSpPr txBox="1"/>
          <p:nvPr/>
        </p:nvSpPr>
        <p:spPr>
          <a:xfrm>
            <a:off x="6833937" y="6396335"/>
            <a:ext cx="2286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Kevin E. Hughes</a:t>
            </a:r>
          </a:p>
        </p:txBody>
      </p:sp>
    </p:spTree>
    <p:extLst>
      <p:ext uri="{BB962C8B-B14F-4D97-AF65-F5344CB8AC3E}">
        <p14:creationId xmlns:p14="http://schemas.microsoft.com/office/powerpoint/2010/main" val="2983727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99D53FC-6093-4F85-8C5B-0CF42136D156}"/>
              </a:ext>
            </a:extLst>
          </p:cNvPr>
          <p:cNvSpPr/>
          <p:nvPr/>
        </p:nvSpPr>
        <p:spPr>
          <a:xfrm>
            <a:off x="1589" y="1551665"/>
            <a:ext cx="9144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 Pattern of</a:t>
            </a:r>
            <a:r>
              <a:rPr kumimoji="0" lang="en-US" sz="3200" b="1" i="0" u="none" strike="noStrike" kern="1200" cap="none" spc="0" normalizeH="0" baseline="0" noProof="0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Fulfilled </a:t>
            </a:r>
            <a:r>
              <a:rPr kumimoji="0" lang="en-US" sz="3200" b="1" i="0" u="none" strike="noStrike" kern="1200" cap="none" spc="0" normalizeH="0" baseline="0" noProof="0" dirty="0">
                <a:ln w="11430"/>
                <a:solidFill>
                  <a:srgbClr val="9BBB59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Prophecy</a:t>
            </a:r>
            <a:endParaRPr kumimoji="0" lang="en-US" sz="3200" b="1" i="0" u="none" strike="noStrike" kern="1200" cap="none" spc="0" normalizeH="0" baseline="0" noProof="0" dirty="0">
              <a:ln w="11430">
                <a:solidFill>
                  <a:prstClr val="white"/>
                </a:solidFill>
              </a:ln>
              <a:solidFill>
                <a:srgbClr val="9BBB59">
                  <a:lumMod val="75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2FF97D-D179-4709-B72A-7E808039E60E}"/>
              </a:ext>
            </a:extLst>
          </p:cNvPr>
          <p:cNvSpPr txBox="1"/>
          <p:nvPr/>
        </p:nvSpPr>
        <p:spPr>
          <a:xfrm>
            <a:off x="416307" y="2417874"/>
            <a:ext cx="1554480" cy="557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Vision/Dream</a:t>
            </a:r>
          </a:p>
          <a:p>
            <a:pPr marL="0" marR="0" lvl="0" indent="0" algn="ctr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Seen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BFA20E-A889-4734-B5B6-2A6FF96A288D}"/>
              </a:ext>
            </a:extLst>
          </p:cNvPr>
          <p:cNvSpPr txBox="1"/>
          <p:nvPr/>
        </p:nvSpPr>
        <p:spPr>
          <a:xfrm>
            <a:off x="3694764" y="2152121"/>
            <a:ext cx="137160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Literal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Terms 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3DEA54-B24A-4F63-9F74-49B63A5D084F}"/>
              </a:ext>
            </a:extLst>
          </p:cNvPr>
          <p:cNvSpPr txBox="1"/>
          <p:nvPr/>
        </p:nvSpPr>
        <p:spPr>
          <a:xfrm>
            <a:off x="5531715" y="2152121"/>
            <a:ext cx="117256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Time Lag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Times New Roman" panose="02020603050405020304" pitchFamily="18" charset="0"/>
              </a:rPr>
              <a:t>Unknown Length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A47EA9-D44D-4D8B-BFF9-B30D73794F7E}"/>
              </a:ext>
            </a:extLst>
          </p:cNvPr>
          <p:cNvSpPr txBox="1"/>
          <p:nvPr/>
        </p:nvSpPr>
        <p:spPr>
          <a:xfrm>
            <a:off x="7169629" y="2152121"/>
            <a:ext cx="1463040" cy="923330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Fulfilled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as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Historical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Literal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Event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ight Arrow 6">
            <a:extLst>
              <a:ext uri="{FF2B5EF4-FFF2-40B4-BE49-F238E27FC236}">
                <a16:creationId xmlns:a16="http://schemas.microsoft.com/office/drawing/2014/main" id="{66376EFB-05B5-433E-A0D2-889196244A05}"/>
              </a:ext>
            </a:extLst>
          </p:cNvPr>
          <p:cNvSpPr/>
          <p:nvPr/>
        </p:nvSpPr>
        <p:spPr>
          <a:xfrm>
            <a:off x="3335933" y="2488240"/>
            <a:ext cx="288925" cy="228600"/>
          </a:xfrm>
          <a:prstGeom prst="rightArrow">
            <a:avLst/>
          </a:prstGeom>
          <a:noFill/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ight Arrow 6">
            <a:extLst>
              <a:ext uri="{FF2B5EF4-FFF2-40B4-BE49-F238E27FC236}">
                <a16:creationId xmlns:a16="http://schemas.microsoft.com/office/drawing/2014/main" id="{899D14F0-ED14-4BAB-82E4-2837598A2D5F}"/>
              </a:ext>
            </a:extLst>
          </p:cNvPr>
          <p:cNvSpPr/>
          <p:nvPr/>
        </p:nvSpPr>
        <p:spPr>
          <a:xfrm>
            <a:off x="5172884" y="2488240"/>
            <a:ext cx="288925" cy="228600"/>
          </a:xfrm>
          <a:prstGeom prst="rightArrow">
            <a:avLst/>
          </a:prstGeom>
          <a:noFill/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DBFA6A-B920-4A13-9820-51A3A0D6495F}"/>
              </a:ext>
            </a:extLst>
          </p:cNvPr>
          <p:cNvSpPr txBox="1"/>
          <p:nvPr/>
        </p:nvSpPr>
        <p:spPr>
          <a:xfrm>
            <a:off x="2040693" y="2152121"/>
            <a:ext cx="118872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Presented in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strange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imagery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ight Arrow 6">
            <a:extLst>
              <a:ext uri="{FF2B5EF4-FFF2-40B4-BE49-F238E27FC236}">
                <a16:creationId xmlns:a16="http://schemas.microsoft.com/office/drawing/2014/main" id="{BEEB5EF1-76C9-4E9E-AB32-7AD69E134AD0}"/>
              </a:ext>
            </a:extLst>
          </p:cNvPr>
          <p:cNvSpPr/>
          <p:nvPr/>
        </p:nvSpPr>
        <p:spPr>
          <a:xfrm>
            <a:off x="6810795" y="2488240"/>
            <a:ext cx="288925" cy="228600"/>
          </a:xfrm>
          <a:prstGeom prst="rightArrow">
            <a:avLst/>
          </a:prstGeom>
          <a:noFill/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3C31D47-77B6-4D47-B316-875BCA5601CB}"/>
              </a:ext>
            </a:extLst>
          </p:cNvPr>
          <p:cNvSpPr/>
          <p:nvPr/>
        </p:nvSpPr>
        <p:spPr>
          <a:xfrm>
            <a:off x="0" y="3895377"/>
            <a:ext cx="9144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 Pattern of</a:t>
            </a:r>
            <a:r>
              <a:rPr kumimoji="0" lang="en-US" sz="3200" b="1" i="0" u="none" strike="noStrike" kern="1200" cap="none" spc="0" normalizeH="0" baseline="0" noProof="0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Un-Fulfilled </a:t>
            </a:r>
            <a:r>
              <a:rPr kumimoji="0" lang="en-US" sz="3200" b="1" i="0" u="none" strike="noStrike" kern="1200" cap="none" spc="0" normalizeH="0" baseline="0" noProof="0" dirty="0">
                <a:ln w="11430"/>
                <a:solidFill>
                  <a:srgbClr val="9BBB59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Prophecy</a:t>
            </a:r>
            <a:endParaRPr kumimoji="0" lang="en-US" sz="3200" b="1" i="0" u="none" strike="noStrike" kern="1200" cap="none" spc="0" normalizeH="0" baseline="0" noProof="0" dirty="0">
              <a:ln w="11430">
                <a:solidFill>
                  <a:prstClr val="white"/>
                </a:solidFill>
              </a:ln>
              <a:solidFill>
                <a:srgbClr val="9BBB59">
                  <a:lumMod val="75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B96755-A469-4E41-930F-72FAB982DC39}"/>
              </a:ext>
            </a:extLst>
          </p:cNvPr>
          <p:cNvSpPr txBox="1"/>
          <p:nvPr/>
        </p:nvSpPr>
        <p:spPr>
          <a:xfrm>
            <a:off x="346401" y="4758922"/>
            <a:ext cx="1554480" cy="557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Vision/Dream</a:t>
            </a:r>
          </a:p>
          <a:p>
            <a:pPr marL="0" marR="0" lvl="0" indent="0" algn="ctr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Seen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5E2E301-ABBD-4414-875D-35B0A0FC613B}"/>
              </a:ext>
            </a:extLst>
          </p:cNvPr>
          <p:cNvSpPr txBox="1"/>
          <p:nvPr/>
        </p:nvSpPr>
        <p:spPr>
          <a:xfrm>
            <a:off x="3624858" y="4493169"/>
            <a:ext cx="137160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Literal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Terms 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65E580D-171B-4ED1-994F-6155CDBE6500}"/>
              </a:ext>
            </a:extLst>
          </p:cNvPr>
          <p:cNvSpPr txBox="1"/>
          <p:nvPr/>
        </p:nvSpPr>
        <p:spPr>
          <a:xfrm>
            <a:off x="5461809" y="4493169"/>
            <a:ext cx="117256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Time Lag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Times New Roman" panose="02020603050405020304" pitchFamily="18" charset="0"/>
              </a:rPr>
              <a:t>Unknown Length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E1B01A4-52EB-4A4E-B221-F248729919AC}"/>
              </a:ext>
            </a:extLst>
          </p:cNvPr>
          <p:cNvSpPr txBox="1"/>
          <p:nvPr/>
        </p:nvSpPr>
        <p:spPr>
          <a:xfrm>
            <a:off x="7099723" y="4493169"/>
            <a:ext cx="1737360" cy="923330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Un-Fulfilled Yet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as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Historical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Literal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Event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ight Arrow 6">
            <a:extLst>
              <a:ext uri="{FF2B5EF4-FFF2-40B4-BE49-F238E27FC236}">
                <a16:creationId xmlns:a16="http://schemas.microsoft.com/office/drawing/2014/main" id="{23CFE8E5-E2F1-49A9-9C44-572E810726ED}"/>
              </a:ext>
            </a:extLst>
          </p:cNvPr>
          <p:cNvSpPr/>
          <p:nvPr/>
        </p:nvSpPr>
        <p:spPr>
          <a:xfrm>
            <a:off x="3266027" y="4829288"/>
            <a:ext cx="288925" cy="228600"/>
          </a:xfrm>
          <a:prstGeom prst="rightArrow">
            <a:avLst/>
          </a:prstGeom>
          <a:noFill/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ight Arrow 6">
            <a:extLst>
              <a:ext uri="{FF2B5EF4-FFF2-40B4-BE49-F238E27FC236}">
                <a16:creationId xmlns:a16="http://schemas.microsoft.com/office/drawing/2014/main" id="{1917D015-82D6-43B3-96F9-293D4973146E}"/>
              </a:ext>
            </a:extLst>
          </p:cNvPr>
          <p:cNvSpPr/>
          <p:nvPr/>
        </p:nvSpPr>
        <p:spPr>
          <a:xfrm>
            <a:off x="5102978" y="4829288"/>
            <a:ext cx="288925" cy="228600"/>
          </a:xfrm>
          <a:prstGeom prst="rightArrow">
            <a:avLst/>
          </a:prstGeom>
          <a:noFill/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1CCFBFB-AE06-4D57-849F-26BFF9873CAF}"/>
              </a:ext>
            </a:extLst>
          </p:cNvPr>
          <p:cNvSpPr txBox="1"/>
          <p:nvPr/>
        </p:nvSpPr>
        <p:spPr>
          <a:xfrm>
            <a:off x="1970787" y="4493169"/>
            <a:ext cx="118872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Presented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strange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imagery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ight Arrow 6">
            <a:extLst>
              <a:ext uri="{FF2B5EF4-FFF2-40B4-BE49-F238E27FC236}">
                <a16:creationId xmlns:a16="http://schemas.microsoft.com/office/drawing/2014/main" id="{0360F680-F123-471B-BF81-ECB858AEF30F}"/>
              </a:ext>
            </a:extLst>
          </p:cNvPr>
          <p:cNvSpPr/>
          <p:nvPr/>
        </p:nvSpPr>
        <p:spPr>
          <a:xfrm>
            <a:off x="6740889" y="4829288"/>
            <a:ext cx="288925" cy="228600"/>
          </a:xfrm>
          <a:prstGeom prst="rightArrow">
            <a:avLst/>
          </a:prstGeom>
          <a:noFill/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0D6D921-DB8E-4B37-8229-B814070FE608}"/>
              </a:ext>
            </a:extLst>
          </p:cNvPr>
          <p:cNvSpPr/>
          <p:nvPr/>
        </p:nvSpPr>
        <p:spPr>
          <a:xfrm>
            <a:off x="-1" y="140088"/>
            <a:ext cx="9144001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Pattern of </a:t>
            </a:r>
            <a:r>
              <a:rPr kumimoji="0" lang="en-US" sz="4400" b="1" i="0" u="none" strike="noStrike" kern="1200" cap="none" spc="0" normalizeH="0" baseline="0" noProof="0" dirty="0">
                <a:ln w="11430"/>
                <a:solidFill>
                  <a:srgbClr val="9BBB5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Prophecy</a:t>
            </a:r>
          </a:p>
          <a:p>
            <a:pPr marL="0" marR="0" lvl="0" indent="0" algn="ctr" defTabSz="4572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with “</a:t>
            </a:r>
            <a:r>
              <a:rPr kumimoji="0" lang="en-US" sz="3200" b="1" i="1" u="none" strike="noStrike" kern="1200" cap="none" spc="0" normalizeH="0" baseline="0" noProof="0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Strange Imagery</a:t>
            </a:r>
            <a:r>
              <a:rPr kumimoji="0" lang="en-US" sz="3200" b="1" i="0" u="none" strike="noStrike" kern="1200" cap="none" spc="0" normalizeH="0" baseline="0" noProof="0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577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000"/>
                            </p:stCondLst>
                            <p:childTnLst>
                              <p:par>
                                <p:cTn id="6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000"/>
                            </p:stCondLst>
                            <p:childTnLst>
                              <p:par>
                                <p:cTn id="10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9000"/>
                            </p:stCondLst>
                            <p:childTnLst>
                              <p:par>
                                <p:cTn id="12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419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Typical </a:t>
            </a:r>
            <a:r>
              <a:rPr kumimoji="0" lang="en-US" sz="44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Christian </a:t>
            </a:r>
            <a:r>
              <a:rPr kumimoji="0" lang="en-US" sz="44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Interpretation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5986" y="1374628"/>
            <a:ext cx="1330108" cy="6088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Read</a:t>
            </a: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Bible Text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45255" y="1374627"/>
            <a:ext cx="1611339" cy="6088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Read </a:t>
            </a: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Footnote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0" y="1374628"/>
            <a:ext cx="1382110" cy="608885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Final</a:t>
            </a: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Conclusion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3800" y="2702005"/>
            <a:ext cx="1330108" cy="6088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Read</a:t>
            </a: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Bible Text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7814" y="2702005"/>
            <a:ext cx="1382110" cy="608885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Final </a:t>
            </a: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Conclusion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71127" y="2682315"/>
            <a:ext cx="1975221" cy="8653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Read </a:t>
            </a: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Commentaries +</a:t>
            </a: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Relevant Books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601200" y="702704"/>
            <a:ext cx="64628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 Context: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(the Near and Far Context of the Text)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 Historical Context: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(Who, What, Where, When, and How)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 Grammatical Context: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(Normal Grammatical Principles)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Grammatical Syntax: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(words form grammatical meanings)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Grammatical Parts of Speech: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Verbs, Nouns, adjectives,…</a:t>
            </a:r>
            <a:endParaRPr kumimoji="0" lang="en-US" sz="19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Grammatical Figures of Speech: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3800" y="4268542"/>
            <a:ext cx="1330108" cy="6088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Read</a:t>
            </a: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Bible Text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72667" y="4268542"/>
            <a:ext cx="1167306" cy="608885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Establish</a:t>
            </a: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Context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96846" y="4268542"/>
            <a:ext cx="1382110" cy="608885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Prelim</a:t>
            </a: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Conclusion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36772" y="4973434"/>
            <a:ext cx="1241044" cy="1249701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Author</a:t>
            </a:r>
          </a:p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Theme</a:t>
            </a:r>
          </a:p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Audience</a:t>
            </a:r>
          </a:p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Near &gt; Far </a:t>
            </a:r>
          </a:p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Context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08733" y="4268542"/>
            <a:ext cx="1619354" cy="608885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Use</a:t>
            </a: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Concordance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08733" y="4973434"/>
            <a:ext cx="1619354" cy="78803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Compare </a:t>
            </a:r>
          </a:p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Related Scriptures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47711" y="4268542"/>
            <a:ext cx="1611339" cy="8653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Read </a:t>
            </a: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Commentary</a:t>
            </a: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+ Books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27814" y="4268542"/>
            <a:ext cx="1382110" cy="608885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Final </a:t>
            </a:r>
          </a:p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Conclusion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3800" y="3754640"/>
            <a:ext cx="8827656" cy="461665"/>
          </a:xfrm>
          <a:prstGeom prst="rect">
            <a:avLst/>
          </a:prstGeom>
          <a:solidFill>
            <a:srgbClr val="0033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Method: 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Long Path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Literal/Historical/Grammatical Interpretation 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47711" y="5186144"/>
            <a:ext cx="1645920" cy="101886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Compare Evaluate</a:t>
            </a:r>
          </a:p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Their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Interpretation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284577" y="4973434"/>
            <a:ext cx="1645920" cy="1018869"/>
          </a:xfrm>
          <a:prstGeom prst="rect">
            <a:avLst/>
          </a:prstGeom>
          <a:effectLst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Establish</a:t>
            </a:r>
          </a:p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Your</a:t>
            </a:r>
          </a:p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Preliminary Interpretation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5986" y="2180031"/>
            <a:ext cx="8827656" cy="461665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Method: 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Quick Path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&gt; Interpretation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58172" y="871979"/>
            <a:ext cx="8827656" cy="461665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Method: 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Quickest Path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&gt; Interpretation 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59050" y="4973434"/>
            <a:ext cx="1595309" cy="1018869"/>
          </a:xfrm>
          <a:prstGeom prst="rect">
            <a:avLst/>
          </a:prstGeom>
          <a:effectLst/>
        </p:spPr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Establish</a:t>
            </a:r>
          </a:p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Your</a:t>
            </a:r>
          </a:p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Final </a:t>
            </a:r>
          </a:p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Interpretation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77E8DC2-6440-422B-85EF-7252D01A53B9}"/>
              </a:ext>
            </a:extLst>
          </p:cNvPr>
          <p:cNvSpPr/>
          <p:nvPr/>
        </p:nvSpPr>
        <p:spPr>
          <a:xfrm>
            <a:off x="5343" y="4973434"/>
            <a:ext cx="1619354" cy="55720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What does the Text Say</a:t>
            </a:r>
          </a:p>
        </p:txBody>
      </p:sp>
    </p:spTree>
    <p:extLst>
      <p:ext uri="{BB962C8B-B14F-4D97-AF65-F5344CB8AC3E}">
        <p14:creationId xmlns:p14="http://schemas.microsoft.com/office/powerpoint/2010/main" val="49618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300"/>
                            </p:stCondLst>
                            <p:childTnLst>
                              <p:par>
                                <p:cTn id="1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600"/>
                            </p:stCondLst>
                            <p:childTnLst>
                              <p:par>
                                <p:cTn id="3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4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200"/>
                            </p:stCondLst>
                            <p:childTnLst>
                              <p:par>
                                <p:cTn id="5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4100"/>
                            </p:stCondLst>
                            <p:childTnLst>
                              <p:par>
                                <p:cTn id="6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6500"/>
                            </p:stCondLst>
                            <p:childTnLst>
                              <p:par>
                                <p:cTn id="6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3300"/>
                            </p:stCondLst>
                            <p:childTnLst>
                              <p:par>
                                <p:cTn id="7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500"/>
                            </p:stCondLst>
                            <p:childTnLst>
                              <p:par>
                                <p:cTn id="8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8000"/>
                            </p:stCondLst>
                            <p:childTnLst>
                              <p:par>
                                <p:cTn id="8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300"/>
                            </p:stCondLst>
                            <p:childTnLst>
                              <p:par>
                                <p:cTn id="9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2800"/>
                            </p:stCondLst>
                            <p:childTnLst>
                              <p:par>
                                <p:cTn id="10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5700"/>
                            </p:stCondLst>
                            <p:childTnLst>
                              <p:par>
                                <p:cTn id="10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8100"/>
                            </p:stCondLst>
                            <p:childTnLst>
                              <p:par>
                                <p:cTn id="1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800"/>
                            </p:stCondLst>
                            <p:childTnLst>
                              <p:par>
                                <p:cTn id="12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5100"/>
                            </p:stCondLst>
                            <p:childTnLst>
                              <p:par>
                                <p:cTn id="1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8400"/>
                            </p:stCondLst>
                            <p:childTnLst>
                              <p:par>
                                <p:cTn id="13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3100"/>
                            </p:stCondLst>
                            <p:childTnLst>
                              <p:par>
                                <p:cTn id="14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67400"/>
                            </p:stCondLst>
                            <p:childTnLst>
                              <p:par>
                                <p:cTn id="15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/>
      <p:bldP spid="30" grpId="0"/>
      <p:bldP spid="31" grpId="0" animBg="1"/>
      <p:bldP spid="32" grpId="0" animBg="1"/>
      <p:bldP spid="33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37D27B-11EE-F432-A58E-AE0170B3F2C3}"/>
              </a:ext>
            </a:extLst>
          </p:cNvPr>
          <p:cNvSpPr txBox="1"/>
          <p:nvPr/>
        </p:nvSpPr>
        <p:spPr>
          <a:xfrm>
            <a:off x="527539" y="1087148"/>
            <a:ext cx="8088922" cy="17901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70C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Inductive</a:t>
            </a:r>
            <a:r>
              <a:rPr lang="en-US" sz="2400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Bible Study - Simply Stated</a:t>
            </a:r>
            <a:endParaRPr lang="en-US" sz="2000" dirty="0">
              <a:effectLst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70C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OBSERVATION</a:t>
            </a:r>
            <a:r>
              <a:rPr lang="en-US" sz="20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: What does the </a:t>
            </a:r>
            <a:r>
              <a:rPr lang="en-US" sz="2000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Text Say</a:t>
            </a:r>
            <a:r>
              <a:rPr lang="en-US" sz="20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?</a:t>
            </a:r>
            <a:endParaRPr lang="en-US" sz="2000" dirty="0">
              <a:effectLst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70C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</a:t>
            </a:r>
            <a:r>
              <a:rPr lang="en-US" sz="20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: What does the </a:t>
            </a:r>
            <a:r>
              <a:rPr lang="en-US" sz="2000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Text Mean</a:t>
            </a:r>
            <a:r>
              <a:rPr lang="en-US" sz="20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by what the </a:t>
            </a:r>
            <a:r>
              <a:rPr lang="en-US" sz="2000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Text Says</a:t>
            </a:r>
            <a:r>
              <a:rPr lang="en-US" sz="20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?</a:t>
            </a:r>
            <a:endParaRPr lang="en-US" sz="2000" dirty="0">
              <a:effectLst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70C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APPLICATION</a:t>
            </a:r>
            <a:r>
              <a:rPr lang="en-US" sz="20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: How does </a:t>
            </a:r>
            <a:r>
              <a:rPr lang="en-US" sz="2000" b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Text Meaning</a:t>
            </a:r>
            <a:r>
              <a:rPr lang="en-US" sz="20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Apply to me ? 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					</a:t>
            </a:r>
            <a:r>
              <a:rPr lang="en-US" sz="20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Answers the Question, “So What”</a:t>
            </a:r>
            <a:endParaRPr lang="en-US" sz="2000" dirty="0">
              <a:effectLst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F4DD49-8F59-19A3-D962-8F266CF0A8FE}"/>
              </a:ext>
            </a:extLst>
          </p:cNvPr>
          <p:cNvSpPr/>
          <p:nvPr/>
        </p:nvSpPr>
        <p:spPr>
          <a:xfrm>
            <a:off x="0" y="76419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 defTabSz="914400">
              <a:defRPr/>
            </a:pPr>
            <a:r>
              <a:rPr lang="en-US" sz="4400" b="1" dirty="0">
                <a:ln w="11430">
                  <a:solidFill>
                    <a:srgbClr val="92D05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Inductive</a:t>
            </a:r>
            <a:r>
              <a:rPr lang="en-US" sz="4400" b="1" dirty="0">
                <a:ln w="11430">
                  <a:solidFill>
                    <a:srgbClr val="92D050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 Bible Study </a:t>
            </a:r>
            <a:endParaRPr kumimoji="0" lang="en-US" sz="4400" b="1" i="0" u="none" strike="noStrike" kern="1200" cap="none" spc="0" normalizeH="0" baseline="0" noProof="0" dirty="0">
              <a:ln w="11430">
                <a:solidFill>
                  <a:srgbClr val="92D050"/>
                </a:solidFill>
              </a:ln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355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43C85F-3BB9-4369-9D01-899E4717A24F}"/>
              </a:ext>
            </a:extLst>
          </p:cNvPr>
          <p:cNvSpPr txBox="1"/>
          <p:nvPr/>
        </p:nvSpPr>
        <p:spPr>
          <a:xfrm>
            <a:off x="605590" y="1241414"/>
            <a:ext cx="7523748" cy="1138773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 of Prophecy Key:  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A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Method of Interpretation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or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Rules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for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Interpreting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Prophecy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must be established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       because if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Bible Scholars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are Not Playing by the same Rules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                 then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they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will never agree on, What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Prophecy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MEANS by WHAT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it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SAYS.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0EEA4A-7848-4081-8148-7436B04D1E0E}"/>
              </a:ext>
            </a:extLst>
          </p:cNvPr>
          <p:cNvSpPr txBox="1"/>
          <p:nvPr/>
        </p:nvSpPr>
        <p:spPr>
          <a:xfrm>
            <a:off x="9248275" y="1771570"/>
            <a:ext cx="1660358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CHART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:</a:t>
            </a:r>
            <a:r>
              <a:rPr kumimoji="0" lang="en-US" sz="1600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 w="1143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Used in Handout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EFE287-EED3-47E5-ABF2-D22EFA1950D8}"/>
              </a:ext>
            </a:extLst>
          </p:cNvPr>
          <p:cNvSpPr txBox="1"/>
          <p:nvPr/>
        </p:nvSpPr>
        <p:spPr>
          <a:xfrm>
            <a:off x="605590" y="2830896"/>
            <a:ext cx="7523748" cy="1785104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 of Prophecy Key: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Verifying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Prophecy View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There is much Difference between: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Asserting a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Prophecy View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is True, Based on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Quoting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a Bible Verse(s)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And Giving an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Argument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“a coherent series of reasons, statements, or facts intended to support or establish that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point of view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”,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Websters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        Based on the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Context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of that Bible Verse(s)!   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K. E. Hughes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B92239-C634-4A1C-ABF6-C051BC069CF2}"/>
              </a:ext>
            </a:extLst>
          </p:cNvPr>
          <p:cNvSpPr txBox="1"/>
          <p:nvPr/>
        </p:nvSpPr>
        <p:spPr>
          <a:xfrm>
            <a:off x="9248274" y="3259723"/>
            <a:ext cx="1876926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CHART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:</a:t>
            </a:r>
            <a:r>
              <a:rPr kumimoji="0" lang="en-US" sz="1600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 w="1143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Not in Handout,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 w="1143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But in Presentation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29DDD5D-D418-4084-8972-AF95D0BA4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663" y="5066710"/>
            <a:ext cx="8638674" cy="126188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 of Prophecy Key: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       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The Main Reason for Different Views of Revelation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   Because different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Commentators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have different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Methods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of Interpretation.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Times New Roman" panose="02020603050405020304" pitchFamily="18" charset="0"/>
              </a:rPr>
              <a:t>Either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Commentators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Times New Roman" panose="02020603050405020304" pitchFamily="18" charset="0"/>
              </a:rPr>
              <a:t> Interpret it: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Times New Roman" panose="02020603050405020304" pitchFamily="18" charset="0"/>
              </a:rPr>
              <a:t>All Literally </a:t>
            </a:r>
            <a:r>
              <a:rPr kumimoji="0" lang="en-US" alt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Times New Roman" panose="02020603050405020304" pitchFamily="18" charset="0"/>
              </a:rPr>
              <a:t>or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Times New Roman" panose="02020603050405020304" pitchFamily="18" charset="0"/>
              </a:rPr>
              <a:t>Part Literally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Times New Roman" panose="02020603050405020304" pitchFamily="18" charset="0"/>
              </a:rPr>
              <a:t>Part Allegorically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8075DB-B7BB-489C-AACB-A45D0858CAE8}"/>
              </a:ext>
            </a:extLst>
          </p:cNvPr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Interpretation of </a:t>
            </a:r>
            <a:r>
              <a:rPr kumimoji="0" lang="en-US" sz="44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srgbClr val="9BBB5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Prophecy</a:t>
            </a:r>
            <a:r>
              <a:rPr kumimoji="0" lang="en-US" sz="44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- Rules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4D10FB-675D-4ACB-AE39-B382F20752AB}"/>
              </a:ext>
            </a:extLst>
          </p:cNvPr>
          <p:cNvSpPr txBox="1"/>
          <p:nvPr/>
        </p:nvSpPr>
        <p:spPr>
          <a:xfrm>
            <a:off x="2005264" y="626001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 of Prophecy Keys 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71D7EC-1E53-4B40-BDF1-FA2622962084}"/>
              </a:ext>
            </a:extLst>
          </p:cNvPr>
          <p:cNvSpPr txBox="1"/>
          <p:nvPr/>
        </p:nvSpPr>
        <p:spPr>
          <a:xfrm>
            <a:off x="9352548" y="5497597"/>
            <a:ext cx="1876926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CHART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:</a:t>
            </a:r>
            <a:r>
              <a:rPr kumimoji="0" lang="en-US" sz="1600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 w="1143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Not in Handout,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 w="1143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But in Presentation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63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FBF7BF-5ECD-4D70-8747-18D25D36F3BD}"/>
              </a:ext>
            </a:extLst>
          </p:cNvPr>
          <p:cNvSpPr txBox="1"/>
          <p:nvPr/>
        </p:nvSpPr>
        <p:spPr>
          <a:xfrm>
            <a:off x="137160" y="2038427"/>
            <a:ext cx="8869680" cy="27811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Allegorical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Spiritual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)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 –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Historically –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48A54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Greek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Connection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Interpreting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literature in an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Allegorical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manner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     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first began among the </a:t>
            </a: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ancient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948A54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Greeks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(Philosophers)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who enjoyed assigning life principles to the various elements in the epic poems of Hesiod and Homer.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948A54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Hellenistic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36C0A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Jewish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36C0A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teachers used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allegory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to make the Old Testament relevant 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     to 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948A54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Greco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-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98480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Roman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world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Later,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interpreters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Alexandria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(Egypt) used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allegory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  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their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primary method of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interpreting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the Bible.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Allegory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was 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dominant interpretative method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of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medieval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5</a:t>
            </a:r>
            <a:r>
              <a:rPr kumimoji="0" lang="en-US" sz="16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- 15</a:t>
            </a:r>
            <a:r>
              <a:rPr kumimoji="0" lang="en-US" sz="16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Century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Christian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teachers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.”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4114800" marR="0" lvl="0" indent="4572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Holman Treasury of Key Bible words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050E2F-C965-4C59-A452-B2CD02797E95}"/>
              </a:ext>
            </a:extLst>
          </p:cNvPr>
          <p:cNvSpPr/>
          <p:nvPr/>
        </p:nvSpPr>
        <p:spPr>
          <a:xfrm>
            <a:off x="-64168" y="256674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Allegorical</a:t>
            </a:r>
            <a:r>
              <a:rPr kumimoji="0" lang="en-US" sz="44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(</a:t>
            </a:r>
            <a:r>
              <a:rPr kumimoji="0" lang="en-US" sz="44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Spiritual</a:t>
            </a:r>
            <a:r>
              <a:rPr kumimoji="0" lang="en-US" sz="44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) Interpretation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5B562B-9F6E-4756-BCA7-0A83B4FC9F0C}"/>
              </a:ext>
            </a:extLst>
          </p:cNvPr>
          <p:cNvSpPr txBox="1"/>
          <p:nvPr/>
        </p:nvSpPr>
        <p:spPr>
          <a:xfrm>
            <a:off x="1955347" y="1026115"/>
            <a:ext cx="46128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48A54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Greek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Connection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762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384914-FC80-42AD-8D77-EFF6CD439757}"/>
              </a:ext>
            </a:extLst>
          </p:cNvPr>
          <p:cNvSpPr/>
          <p:nvPr/>
        </p:nvSpPr>
        <p:spPr>
          <a:xfrm>
            <a:off x="0" y="256674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srgbClr val="9BBB5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Prophecy</a:t>
            </a:r>
            <a:r>
              <a:rPr kumimoji="0" lang="en-US" sz="40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Interpretations belong to </a:t>
            </a:r>
            <a:r>
              <a:rPr kumimoji="0" lang="en-US" sz="40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God</a:t>
            </a:r>
            <a:r>
              <a:rPr kumimoji="0" lang="en-US" sz="4000" b="1" i="0" u="none" strike="noStrike" kern="1200" cap="none" spc="0" normalizeH="0" baseline="0" noProof="0" dirty="0">
                <a:ln w="11430">
                  <a:solidFill>
                    <a:srgbClr val="92D050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3C34A10-6838-47D3-93C7-D22AAED91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214" y="1112228"/>
            <a:ext cx="8327572" cy="36009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All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Prophecy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interpretations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belong to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God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All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Prophecy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interpretations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belong to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God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   Because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God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is the </a:t>
            </a: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source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of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all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Prophecy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interpretations</a:t>
            </a:r>
            <a:r>
              <a:rPr kumimoji="0" lang="en-US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All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Prophecy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interpretations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need to be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interpreted 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   by WHAT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God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SAYS in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His Word</a:t>
            </a:r>
            <a:r>
              <a:rPr kumimoji="0" lang="en-US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All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Prophecy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interpretations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are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Not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to be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interpreted 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   by using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Person’s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subjective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Imagination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.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Interpretations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should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NOT be based on </a:t>
            </a:r>
            <a:r>
              <a:rPr kumimoji="0" lang="en-US" alt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Subjective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personal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beliefs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or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feelings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like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one’s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Theology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Interpretations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should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be based on </a:t>
            </a:r>
            <a:r>
              <a:rPr kumimoji="0" lang="en-US" alt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Objective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facts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   revealed and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interpreted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by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God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in scripture.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8DC793-170A-4CD3-AAA9-42E0E62C653C}"/>
              </a:ext>
            </a:extLst>
          </p:cNvPr>
          <p:cNvSpPr txBox="1"/>
          <p:nvPr/>
        </p:nvSpPr>
        <p:spPr>
          <a:xfrm>
            <a:off x="408214" y="4713214"/>
            <a:ext cx="83275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b="1" i="1" dirty="0">
                <a:solidFill>
                  <a:srgbClr val="0070C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Sola Scriptura</a:t>
            </a:r>
            <a:r>
              <a:rPr lang="en-US" sz="2800" dirty="0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”, by </a:t>
            </a:r>
            <a:r>
              <a:rPr lang="en-US" sz="2800" b="1" dirty="0">
                <a:solidFill>
                  <a:srgbClr val="0070C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Scripture Alone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90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10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40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65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95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20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F06F164-1779-4C44-85D8-4F1BCCF7C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BEB731-78D3-41A6-AC8F-AC61B5F4D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836" y="1741847"/>
            <a:ext cx="8302924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empus Sans ITC" panose="04020404030D07020202" pitchFamily="82" charset="0"/>
                <a:ea typeface="Candara" panose="020E0502030303020204" pitchFamily="34" charset="0"/>
                <a:cs typeface="Times New Roman" panose="02020603050405020304" pitchFamily="18" charset="0"/>
              </a:rPr>
              <a:t>Context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mpus Sans ITC" panose="04020404030D07020202" pitchFamily="82" charset="0"/>
                <a:ea typeface="Candara" panose="020E0502030303020204" pitchFamily="34" charset="0"/>
                <a:cs typeface="Times New Roman" panose="02020603050405020304" pitchFamily="18" charset="0"/>
              </a:rPr>
              <a:t>  (Immediate &gt; Near &gt; Far)</a:t>
            </a: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mpus Sans ITC" panose="04020404030D07020202" pitchFamily="82" charset="0"/>
                <a:ea typeface="Candara" panose="020E0502030303020204" pitchFamily="34" charset="0"/>
                <a:cs typeface="Times New Roman" panose="02020603050405020304" pitchFamily="18" charset="0"/>
              </a:rPr>
              <a:t>the text or speech that comes </a:t>
            </a: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mpus Sans ITC" panose="04020404030D07020202" pitchFamily="82" charset="0"/>
                <a:ea typeface="Candara" panose="020E0502030303020204" pitchFamily="34" charset="0"/>
                <a:cs typeface="Times New Roman" panose="02020603050405020304" pitchFamily="18" charset="0"/>
              </a:rPr>
              <a:t>    immediately before and after a particular phrase or piece of text </a:t>
            </a: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mpus Sans ITC" panose="04020404030D07020202" pitchFamily="82" charset="0"/>
                <a:ea typeface="Candara" panose="020E0502030303020204" pitchFamily="34" charset="0"/>
                <a:cs typeface="Times New Roman" panose="02020603050405020304" pitchFamily="18" charset="0"/>
              </a:rPr>
              <a:t>        and that influence </a:t>
            </a:r>
            <a:r>
              <a:rPr kumimoji="0" lang="en-US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mpus Sans ITC" panose="04020404030D07020202" pitchFamily="82" charset="0"/>
                <a:ea typeface="Candara" panose="020E0502030303020204" pitchFamily="34" charset="0"/>
                <a:cs typeface="Times New Roman" panose="02020603050405020304" pitchFamily="18" charset="0"/>
              </a:rPr>
              <a:t>how it is used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mpus Sans ITC" panose="04020404030D07020202" pitchFamily="82" charset="0"/>
                <a:ea typeface="Candara" panose="020E0502030303020204" pitchFamily="34" charset="0"/>
                <a:cs typeface="Times New Roman" panose="02020603050405020304" pitchFamily="18" charset="0"/>
              </a:rPr>
              <a:t>and </a:t>
            </a:r>
            <a:r>
              <a:rPr kumimoji="0" lang="en-US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mpus Sans ITC" panose="04020404030D07020202" pitchFamily="82" charset="0"/>
                <a:ea typeface="Candara" panose="020E0502030303020204" pitchFamily="34" charset="0"/>
                <a:cs typeface="Times New Roman" panose="02020603050405020304" pitchFamily="18" charset="0"/>
              </a:rPr>
              <a:t>what it means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mpus Sans ITC" panose="04020404030D07020202" pitchFamily="82" charset="0"/>
                <a:ea typeface="Candara" panose="020E050203030302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Tempus Sans ITC" panose="04020404030D07020202" pitchFamily="82" charset="0"/>
                <a:ea typeface="Candara" panose="020E0502030303020204" pitchFamily="34" charset="0"/>
                <a:cs typeface="Times New Roman" panose="02020603050405020304" pitchFamily="18" charset="0"/>
              </a:rPr>
              <a:t>Cambridge Dictionary</a:t>
            </a: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8064A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Tempus Sans ITC" panose="04020404030D07020202" pitchFamily="82" charset="0"/>
                <a:ea typeface="Candara" panose="020E0502030303020204" pitchFamily="34" charset="0"/>
                <a:cs typeface="Times New Roman" panose="02020603050405020304" pitchFamily="18" charset="0"/>
              </a:rPr>
              <a:t>Pretext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mpus Sans ITC" panose="04020404030D07020202" pitchFamily="82" charset="0"/>
                <a:ea typeface="Candara" panose="020E050203030302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mpus Sans ITC" panose="04020404030D07020202" pitchFamily="82" charset="0"/>
                <a:ea typeface="Candara" panose="020E0502030303020204" pitchFamily="34" charset="0"/>
                <a:cs typeface="Times New Roman" panose="02020603050405020304" pitchFamily="18" charset="0"/>
              </a:rPr>
              <a:t>(Out of Context)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mpus Sans ITC" panose="04020404030D07020202" pitchFamily="82" charset="0"/>
                <a:ea typeface="Candara" panose="020E0502030303020204" pitchFamily="34" charset="0"/>
                <a:cs typeface="Times New Roman" panose="02020603050405020304" pitchFamily="18" charset="0"/>
              </a:rPr>
              <a:t>a </a:t>
            </a:r>
            <a:r>
              <a:rPr kumimoji="0" lang="en-US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mpus Sans ITC" panose="04020404030D07020202" pitchFamily="82" charset="0"/>
                <a:ea typeface="Candara" panose="020E0502030303020204" pitchFamily="34" charset="0"/>
                <a:cs typeface="Times New Roman" panose="02020603050405020304" pitchFamily="18" charset="0"/>
              </a:rPr>
              <a:t>pretended reason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mpus Sans ITC" panose="04020404030D07020202" pitchFamily="82" charset="0"/>
                <a:ea typeface="Candara" panose="020E0502030303020204" pitchFamily="34" charset="0"/>
                <a:cs typeface="Times New Roman" panose="02020603050405020304" pitchFamily="18" charset="0"/>
              </a:rPr>
              <a:t>(not the real reason) for doing something </a:t>
            </a: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mpus Sans ITC" panose="04020404030D07020202" pitchFamily="82" charset="0"/>
                <a:ea typeface="Candara" panose="020E0502030303020204" pitchFamily="34" charset="0"/>
                <a:cs typeface="Times New Roman" panose="02020603050405020304" pitchFamily="18" charset="0"/>
              </a:rPr>
              <a:t>       that is used to hide the real reason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mpus Sans ITC" panose="04020404030D07020202" pitchFamily="82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Tempus Sans ITC" panose="04020404030D07020202" pitchFamily="82" charset="0"/>
                <a:ea typeface="Candara" panose="020E0502030303020204" pitchFamily="34" charset="0"/>
                <a:cs typeface="Times New Roman" panose="02020603050405020304" pitchFamily="18" charset="0"/>
              </a:rPr>
              <a:t>Cambridge Dictionary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8064A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57DF97-CDF3-4787-A940-4465CA84691F}"/>
              </a:ext>
            </a:extLst>
          </p:cNvPr>
          <p:cNvSpPr/>
          <p:nvPr/>
        </p:nvSpPr>
        <p:spPr>
          <a:xfrm>
            <a:off x="0" y="197429"/>
            <a:ext cx="9132711" cy="54864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Interpretation: </a:t>
            </a:r>
            <a:r>
              <a:rPr kumimoji="0" lang="en-US" sz="4400" b="1" i="0" u="none" strike="noStrike" kern="1200" cap="none" spc="0" normalizeH="0" baseline="0" noProof="0" dirty="0">
                <a:ln w="11430">
                  <a:solidFill>
                    <a:prstClr val="white"/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Context </a:t>
            </a:r>
            <a:r>
              <a:rPr kumimoji="0" lang="en-US" sz="4400" b="1" i="0" u="none" strike="noStrike" kern="1200" cap="none" spc="0" normalizeH="0" baseline="0" noProof="0" dirty="0">
                <a:ln w="11430">
                  <a:solidFill>
                    <a:prstClr val="white"/>
                  </a:solidFill>
                </a:ln>
                <a:solidFill>
                  <a:srgbClr val="9BBB5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or</a:t>
            </a:r>
            <a:r>
              <a:rPr kumimoji="0" lang="en-US" sz="4400" b="1" i="0" u="none" strike="noStrike" kern="1200" cap="none" spc="0" normalizeH="0" baseline="0" noProof="0" dirty="0">
                <a:ln w="11430">
                  <a:solidFill>
                    <a:prstClr val="white"/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>
                <a:ln w="11430">
                  <a:solidFill>
                    <a:prstClr val="white"/>
                  </a:solidFill>
                </a:ln>
                <a:solidFill>
                  <a:srgbClr val="C0504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Pretext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ED2C5C-287F-4F38-B88B-B161908DBFF1}"/>
              </a:ext>
            </a:extLst>
          </p:cNvPr>
          <p:cNvSpPr/>
          <p:nvPr/>
        </p:nvSpPr>
        <p:spPr>
          <a:xfrm>
            <a:off x="11289" y="732263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No Verse of Scripture should be interpreted by itself 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“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No Verse is an Island; it is always connected to the Mainland !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Rule of Context:</a:t>
            </a:r>
            <a:r>
              <a:rPr kumimoji="0" lang="en-US" sz="20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“A Text, Out of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Context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 Becomes a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Pretext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 for a Proof Text !”</a:t>
            </a:r>
          </a:p>
        </p:txBody>
      </p:sp>
      <p:pic>
        <p:nvPicPr>
          <p:cNvPr id="2" name="Picture 4" descr="C:\Users\Kevin\Documents\BIBLE STUDIES\BIBLE_HOW TO STUDY_INTERPRETATION\BIBLE INTERPRETATION_CONTEXT_01D.jpg">
            <a:extLst>
              <a:ext uri="{FF2B5EF4-FFF2-40B4-BE49-F238E27FC236}">
                <a16:creationId xmlns:a16="http://schemas.microsoft.com/office/drawing/2014/main" id="{CBBDB137-0630-4CCC-B6B9-76E24B0B9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785" y="0"/>
            <a:ext cx="306070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7C4AD8B-69B3-4612-A4E4-4052FFE40EBA}"/>
              </a:ext>
            </a:extLst>
          </p:cNvPr>
          <p:cNvSpPr txBox="1"/>
          <p:nvPr/>
        </p:nvSpPr>
        <p:spPr>
          <a:xfrm>
            <a:off x="392289" y="3622489"/>
            <a:ext cx="8382000" cy="1426031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 Meaning of The Text</a:t>
            </a:r>
          </a:p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 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Don’t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ask, “What does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 Text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mean to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?”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699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  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meaning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of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 Text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99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is always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 author’s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intended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699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meaning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. 	</a:t>
            </a:r>
          </a:p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  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meaning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of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 Text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99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is what it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meant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to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the original recipients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audience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). </a:t>
            </a:r>
          </a:p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       The Text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always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699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means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,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what it has always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699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meant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886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00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3000"/>
                            </p:stCondLst>
                            <p:childTnLst>
                              <p:par>
                                <p:cTn id="54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0"/>
                            </p:stCondLst>
                            <p:childTnLst>
                              <p:par>
                                <p:cTn id="59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nodeType="click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400"/>
                            </p:stCondLst>
                            <p:childTnLst>
                              <p:par>
                                <p:cTn id="73" presetID="41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100"/>
                            </p:stCondLst>
                            <p:childTnLst>
                              <p:par>
                                <p:cTn id="81" presetID="41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800"/>
                            </p:stCondLst>
                            <p:childTnLst>
                              <p:par>
                                <p:cTn id="89" presetID="41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8100"/>
                            </p:stCondLst>
                            <p:childTnLst>
                              <p:par>
                                <p:cTn id="97" presetID="41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6D6B6C-F65D-4ECB-9D49-9E2965A5D0F5}"/>
              </a:ext>
            </a:extLst>
          </p:cNvPr>
          <p:cNvSpPr/>
          <p:nvPr/>
        </p:nvSpPr>
        <p:spPr>
          <a:xfrm>
            <a:off x="232611" y="1135798"/>
            <a:ext cx="88071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Bible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AB2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Use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exegesis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to determine meaning of the text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Not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“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eisegesis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While “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exegesis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is the process of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drawing out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 meaning from a text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   in accordance with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 context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and discoverable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meaning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of the author.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eisegesis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is the process of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putting in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or adding meaning to a text that is not there.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   The reader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imposes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his preconceived or adopted premises into the text.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eisegesis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is regarded as,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Subjective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   It is based on somebody's opinions or feelings, rather than on facts or evidence.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exegesis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is more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Objective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   It is based on facts (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 context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of the passage), rather than on thoughts or opinions.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BA2BD8-90A9-47E2-A672-42B854940724}"/>
              </a:ext>
            </a:extLst>
          </p:cNvPr>
          <p:cNvSpPr/>
          <p:nvPr/>
        </p:nvSpPr>
        <p:spPr>
          <a:xfrm>
            <a:off x="1074822" y="196021"/>
            <a:ext cx="6559808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Interpretation</a:t>
            </a:r>
            <a:r>
              <a:rPr kumimoji="0" lang="en-US" sz="4400" b="1" i="0" u="none" strike="noStrike" kern="1200" cap="none" spc="0" normalizeH="0" baseline="0" noProof="0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:</a:t>
            </a:r>
            <a:r>
              <a:rPr kumimoji="0" lang="en-US" sz="4400" b="1" i="0" u="none" strike="noStrike" kern="1200" cap="none" spc="0" normalizeH="0" baseline="0" noProof="0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>
                <a:ln w="11430">
                  <a:solidFill>
                    <a:prstClr val="white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“</a:t>
            </a:r>
            <a:r>
              <a:rPr kumimoji="0" lang="en-US" sz="4400" b="1" i="0" u="none" strike="noStrike" kern="1200" cap="none" spc="0" normalizeH="0" baseline="0" noProof="0" dirty="0">
                <a:ln w="11430">
                  <a:solidFill>
                    <a:prstClr val="white"/>
                  </a:solidFill>
                </a:ln>
                <a:solidFill>
                  <a:srgbClr val="9BBB59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exegesis</a:t>
            </a:r>
            <a:r>
              <a:rPr kumimoji="0" lang="en-US" sz="4400" b="1" i="0" u="none" strike="noStrike" kern="1200" cap="none" spc="0" normalizeH="0" baseline="0" noProof="0" dirty="0">
                <a:ln w="11430">
                  <a:solidFill>
                    <a:prstClr val="white"/>
                  </a:solidFill>
                </a:ln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30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5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" presetID="5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1000"/>
                            </p:stCondLst>
                            <p:childTnLst>
                              <p:par>
                                <p:cTn id="53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500"/>
                            </p:stCondLst>
                            <p:childTnLst>
                              <p:par>
                                <p:cTn id="59" presetID="5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500"/>
                            </p:stCondLst>
                            <p:childTnLst>
                              <p:par>
                                <p:cTn id="65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3EBC95-464A-4839-B3BA-6DF41CAA8402}"/>
              </a:ext>
            </a:extLst>
          </p:cNvPr>
          <p:cNvSpPr/>
          <p:nvPr/>
        </p:nvSpPr>
        <p:spPr>
          <a:xfrm>
            <a:off x="176463" y="715509"/>
            <a:ext cx="8967537" cy="6053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Bible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Often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Bible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Teachers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or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Bible Students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in looking for the “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AB2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 of a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Bible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Text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</a:t>
            </a:r>
          </a:p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First,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Read 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Text</a:t>
            </a:r>
          </a:p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Secondly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immediately look at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Commentaries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or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Study Bible Notes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(mini-Commentaries) </a:t>
            </a: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   or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their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favorite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extra-biblical Book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relating to the subject at hand </a:t>
            </a: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            for the “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AB2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 of 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Text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then use one of those “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AB2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 found to adopt as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their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“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Personal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AB2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”.</a:t>
            </a: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When done this way, </a:t>
            </a: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   the best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can say is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according to (           ) this is the </a:t>
            </a: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EAB2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of the </a:t>
            </a: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Text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</a:t>
            </a: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	        This Method is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Not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AB2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Interpreting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Text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But instead is looking for and finding </a:t>
            </a: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		      someone else's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AB2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and relaying that information to others. </a:t>
            </a:r>
          </a:p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have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Not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gone through the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work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or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process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of pulling the meaning from 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Text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for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themselves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have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Not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“</a:t>
            </a: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exegeted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 or “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AB2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Interpreted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Text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radley Hand ITC" panose="03070402050302030203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       “To “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Bradley Hand ITC" panose="03070402050302030203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exegete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radley Hand ITC" panose="03070402050302030203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” a Text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is to personally go through the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Bradley Hand ITC" panose="03070402050302030203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work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or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Bradley Hand ITC" panose="03070402050302030203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process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of </a:t>
            </a: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                  “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Bradley Hand ITC" panose="03070402050302030203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drawing out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Bradley Hand ITC" panose="03070402050302030203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the meaning.”</a:t>
            </a:r>
          </a:p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radley Hand ITC" panose="03070402050302030203" pitchFamily="66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Commentaries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and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extra-biblical Books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are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Not authoritative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nor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are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inspired by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God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We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know this because brilliant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Bible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Commentators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often disagree with each other.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Commentaries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are second-hand information that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Comments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on 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Bible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the authority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	“</a:t>
            </a: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Scripture Alone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is the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authoritative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for faith and practice and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Bible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	  Use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Scripture Alone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to come to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your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Preliminary Conclusions.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  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It’s amazing how much light 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the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Scriptures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will shed  on the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Commentaries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”,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Howard Hendricks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Ink Free" panose="03080402000500000000" pitchFamily="66" charset="0"/>
              <a:ea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659325-6D1F-448D-A119-DF604D3933FC}"/>
              </a:ext>
            </a:extLst>
          </p:cNvPr>
          <p:cNvSpPr/>
          <p:nvPr/>
        </p:nvSpPr>
        <p:spPr>
          <a:xfrm>
            <a:off x="618214" y="75429"/>
            <a:ext cx="7439857" cy="64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Interpretation</a:t>
            </a:r>
            <a:r>
              <a:rPr kumimoji="0" lang="en-US" sz="4400" b="1" i="0" u="none" strike="noStrike" kern="1200" cap="none" spc="0" normalizeH="0" baseline="0" noProof="0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:</a:t>
            </a:r>
            <a:r>
              <a:rPr kumimoji="0" lang="en-US" sz="4400" b="1" i="0" u="none" strike="noStrike" kern="1200" cap="none" spc="0" normalizeH="0" baseline="0" noProof="0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>
                <a:ln w="11430">
                  <a:solidFill>
                    <a:prstClr val="white"/>
                  </a:solidFill>
                </a:ln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Commentaries</a:t>
            </a:r>
          </a:p>
        </p:txBody>
      </p:sp>
    </p:spTree>
    <p:extLst>
      <p:ext uri="{BB962C8B-B14F-4D97-AF65-F5344CB8AC3E}">
        <p14:creationId xmlns:p14="http://schemas.microsoft.com/office/powerpoint/2010/main" val="101625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4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9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3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7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3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7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8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20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0EEA4A-7848-4081-8148-7436B04D1E0E}"/>
              </a:ext>
            </a:extLst>
          </p:cNvPr>
          <p:cNvSpPr txBox="1"/>
          <p:nvPr/>
        </p:nvSpPr>
        <p:spPr>
          <a:xfrm>
            <a:off x="9268040" y="2435513"/>
            <a:ext cx="1676401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CHARTS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:</a:t>
            </a:r>
            <a:r>
              <a:rPr kumimoji="0" lang="en-US" sz="1200" b="1" i="0" u="none" strike="noStrike" kern="1200" cap="none" spc="0" normalizeH="0" baseline="0" noProof="0" dirty="0">
                <a:ln w="1143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 w="1143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Used in Handout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DF29EC-8461-4A86-A0E5-91D9C1A93412}"/>
              </a:ext>
            </a:extLst>
          </p:cNvPr>
          <p:cNvSpPr txBox="1"/>
          <p:nvPr/>
        </p:nvSpPr>
        <p:spPr>
          <a:xfrm>
            <a:off x="240631" y="1489267"/>
            <a:ext cx="8662738" cy="2123658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 of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Prophecy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Key: 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You can’t understand the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Book of Revelation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or any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Prophetic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Book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       unless you understand that: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Figures of Speech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in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Non-Prophetic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writing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are to be understood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the same as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in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Prophetic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writing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Figures of Speech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are to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conform to the Normal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Rules of Grammar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                All “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Figurative Language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” in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Prophecy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6923C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has a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Literal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 Intent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D51FD9-01A2-4340-A460-A73248765B46}"/>
              </a:ext>
            </a:extLst>
          </p:cNvPr>
          <p:cNvSpPr/>
          <p:nvPr/>
        </p:nvSpPr>
        <p:spPr>
          <a:xfrm>
            <a:off x="537410" y="171170"/>
            <a:ext cx="7705957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1430"/>
                <a:solidFill>
                  <a:srgbClr val="1F497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Figures of Speech </a:t>
            </a:r>
            <a:r>
              <a:rPr kumimoji="0" lang="en-US" sz="4400" b="1" i="0" u="none" strike="noStrike" kern="1200" cap="none" spc="0" normalizeH="0" baseline="0" noProof="0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in</a:t>
            </a:r>
            <a:r>
              <a:rPr kumimoji="0" lang="en-US" sz="4400" b="1" i="0" u="none" strike="noStrike" kern="1200" cap="none" spc="0" normalizeH="0" baseline="0" noProof="0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>
                <a:ln w="11430"/>
                <a:solidFill>
                  <a:srgbClr val="9BBB5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Prophecy</a:t>
            </a:r>
            <a:r>
              <a:rPr kumimoji="0" lang="en-US" sz="4400" b="1" i="0" u="none" strike="noStrike" kern="1200" cap="none" spc="0" normalizeH="0" baseline="0" noProof="0" dirty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 </a:t>
            </a:r>
            <a:endParaRPr kumimoji="0" lang="en-US" sz="4400" b="1" i="0" u="none" strike="noStrike" kern="1200" cap="none" spc="0" normalizeH="0" baseline="0" noProof="0" dirty="0">
              <a:ln w="11430">
                <a:solidFill>
                  <a:prstClr val="white"/>
                </a:solidFill>
              </a:ln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BD0196-C787-4360-A1DC-65B05F4C81CC}"/>
              </a:ext>
            </a:extLst>
          </p:cNvPr>
          <p:cNvSpPr txBox="1"/>
          <p:nvPr/>
        </p:nvSpPr>
        <p:spPr>
          <a:xfrm>
            <a:off x="1981201" y="810485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Candara" panose="020E0502030303020204" pitchFamily="34" charset="0"/>
                <a:cs typeface="Times New Roman" panose="02020603050405020304" pitchFamily="18" charset="0"/>
              </a:rPr>
              <a:t>Interpretation of Prophecy Key 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Candara" panose="020E05020303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91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99D53FC-6093-4F85-8C5B-0CF42136D156}"/>
              </a:ext>
            </a:extLst>
          </p:cNvPr>
          <p:cNvSpPr/>
          <p:nvPr/>
        </p:nvSpPr>
        <p:spPr>
          <a:xfrm>
            <a:off x="-42648" y="333591"/>
            <a:ext cx="9143999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Interpretation of 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1F497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Figurative Language </a:t>
            </a:r>
            <a:endParaRPr kumimoji="0" lang="en-US" sz="4000" b="1" i="0" u="none" strike="noStrike" kern="1200" cap="none" spc="0" normalizeH="0" baseline="0" noProof="0" dirty="0">
              <a:ln w="11430">
                <a:solidFill>
                  <a:prstClr val="white"/>
                </a:solidFill>
              </a:ln>
              <a:solidFill>
                <a:srgbClr val="1F497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CC0240-F532-4B73-BB8B-F69B89A6FA23}"/>
              </a:ext>
            </a:extLst>
          </p:cNvPr>
          <p:cNvSpPr txBox="1"/>
          <p:nvPr/>
        </p:nvSpPr>
        <p:spPr>
          <a:xfrm>
            <a:off x="1543731" y="2060976"/>
            <a:ext cx="130441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Figurative Language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Times New Roman" panose="02020603050405020304" pitchFamily="18" charset="0"/>
              </a:rPr>
              <a:t>in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Times New Roman" panose="02020603050405020304" pitchFamily="18" charset="0"/>
              </a:rPr>
              <a:t>Bible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4045D3-7AC6-4908-BD14-4243843B602E}"/>
              </a:ext>
            </a:extLst>
          </p:cNvPr>
          <p:cNvSpPr txBox="1"/>
          <p:nvPr/>
        </p:nvSpPr>
        <p:spPr>
          <a:xfrm>
            <a:off x="4855522" y="2071264"/>
            <a:ext cx="173736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Interpreted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Times New Roman" panose="02020603050405020304" pitchFamily="18" charset="0"/>
              </a:rPr>
              <a:t>Literally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Times New Roman" panose="02020603050405020304" pitchFamily="18" charset="0"/>
              </a:rPr>
              <a:t>in Near Context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Arrow 6">
            <a:extLst>
              <a:ext uri="{FF2B5EF4-FFF2-40B4-BE49-F238E27FC236}">
                <a16:creationId xmlns:a16="http://schemas.microsoft.com/office/drawing/2014/main" id="{7D85F49B-C4FE-4A89-9530-68B8FFC35AE4}"/>
              </a:ext>
            </a:extLst>
          </p:cNvPr>
          <p:cNvSpPr/>
          <p:nvPr/>
        </p:nvSpPr>
        <p:spPr>
          <a:xfrm>
            <a:off x="4481459" y="2408341"/>
            <a:ext cx="288925" cy="228600"/>
          </a:xfrm>
          <a:prstGeom prst="rightArrow">
            <a:avLst/>
          </a:prstGeom>
          <a:noFill/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3AAA20-224F-423A-8EB9-F8958134A35A}"/>
              </a:ext>
            </a:extLst>
          </p:cNvPr>
          <p:cNvSpPr txBox="1"/>
          <p:nvPr/>
        </p:nvSpPr>
        <p:spPr>
          <a:xfrm>
            <a:off x="2933281" y="2071264"/>
            <a:ext cx="146304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Illustrated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Times New Roman" panose="02020603050405020304" pitchFamily="18" charset="0"/>
              </a:rPr>
              <a:t>Figuratively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Times New Roman" panose="02020603050405020304" pitchFamily="18" charset="0"/>
              </a:rPr>
              <a:t>in the Text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C98757E-6652-4137-8427-6976CCF60373}"/>
              </a:ext>
            </a:extLst>
          </p:cNvPr>
          <p:cNvSpPr txBox="1"/>
          <p:nvPr/>
        </p:nvSpPr>
        <p:spPr>
          <a:xfrm>
            <a:off x="9452988" y="2443435"/>
            <a:ext cx="35621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illustration is also an example that makes something easier to understand, or the giving of such examples:</a:t>
            </a:r>
          </a:p>
        </p:txBody>
      </p:sp>
      <p:sp>
        <p:nvSpPr>
          <p:cNvPr id="75" name="Right Arrow 6">
            <a:extLst>
              <a:ext uri="{FF2B5EF4-FFF2-40B4-BE49-F238E27FC236}">
                <a16:creationId xmlns:a16="http://schemas.microsoft.com/office/drawing/2014/main" id="{F8ADF97E-5E8C-4D5F-8FF3-CA8C414CC03E}"/>
              </a:ext>
            </a:extLst>
          </p:cNvPr>
          <p:cNvSpPr/>
          <p:nvPr/>
        </p:nvSpPr>
        <p:spPr>
          <a:xfrm>
            <a:off x="4756483" y="4336797"/>
            <a:ext cx="288925" cy="228600"/>
          </a:xfrm>
          <a:prstGeom prst="rightArrow">
            <a:avLst/>
          </a:prstGeom>
          <a:noFill/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57CBB25-E8A0-4708-AC6E-073EEAE94FEB}"/>
              </a:ext>
            </a:extLst>
          </p:cNvPr>
          <p:cNvSpPr txBox="1"/>
          <p:nvPr/>
        </p:nvSpPr>
        <p:spPr>
          <a:xfrm>
            <a:off x="2949609" y="3993897"/>
            <a:ext cx="1696585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Vision/Dream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Described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Times New Roman" panose="02020603050405020304" pitchFamily="18" charset="0"/>
              </a:rPr>
              <a:t>with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Times New Roman" panose="02020603050405020304" pitchFamily="18" charset="0"/>
              </a:rPr>
              <a:t>Strange Images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F9F41F2-87B9-4C3C-BCF4-B9A9ED4941D7}"/>
              </a:ext>
            </a:extLst>
          </p:cNvPr>
          <p:cNvSpPr txBox="1"/>
          <p:nvPr/>
        </p:nvSpPr>
        <p:spPr>
          <a:xfrm>
            <a:off x="1309991" y="3993897"/>
            <a:ext cx="15544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Figurative Language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Vision/Dream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B26489E-D457-4127-A673-DB4A08B129B0}"/>
              </a:ext>
            </a:extLst>
          </p:cNvPr>
          <p:cNvSpPr txBox="1"/>
          <p:nvPr/>
        </p:nvSpPr>
        <p:spPr>
          <a:xfrm>
            <a:off x="5155697" y="3993897"/>
            <a:ext cx="173736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Interpreted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Times New Roman" panose="02020603050405020304" pitchFamily="18" charset="0"/>
              </a:rPr>
              <a:t>Literally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Times New Roman" panose="02020603050405020304" pitchFamily="18" charset="0"/>
              </a:rPr>
              <a:t>in Near Context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D95E42-5587-469E-9E32-0C63BF97DF16}"/>
              </a:ext>
            </a:extLst>
          </p:cNvPr>
          <p:cNvSpPr/>
          <p:nvPr/>
        </p:nvSpPr>
        <p:spPr>
          <a:xfrm>
            <a:off x="9871" y="1431946"/>
            <a:ext cx="9144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en-US" sz="32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Figurative Language </a:t>
            </a:r>
            <a:r>
              <a:rPr lang="en-US" sz="32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in Bible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EC8C41-63A4-43E8-9CA6-15C3201B3830}"/>
              </a:ext>
            </a:extLst>
          </p:cNvPr>
          <p:cNvSpPr/>
          <p:nvPr/>
        </p:nvSpPr>
        <p:spPr>
          <a:xfrm>
            <a:off x="70249" y="3375926"/>
            <a:ext cx="9144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en-US" sz="32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Figurative Language </a:t>
            </a:r>
            <a:r>
              <a:rPr lang="en-US" sz="32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in </a:t>
            </a:r>
            <a:r>
              <a:rPr lang="en-US" sz="3200" b="1" dirty="0">
                <a:ln w="11430"/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Vision/Dream</a:t>
            </a:r>
          </a:p>
        </p:txBody>
      </p:sp>
    </p:spTree>
    <p:extLst>
      <p:ext uri="{BB962C8B-B14F-4D97-AF65-F5344CB8AC3E}">
        <p14:creationId xmlns:p14="http://schemas.microsoft.com/office/powerpoint/2010/main" val="91527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8" grpId="0" animBg="1"/>
      <p:bldP spid="10" grpId="0" animBg="1"/>
      <p:bldP spid="75" grpId="0" animBg="1"/>
      <p:bldP spid="77" grpId="0" animBg="1"/>
      <p:bldP spid="79" grpId="0"/>
      <p:bldP spid="80" grpId="0" animBg="1"/>
      <p:bldP spid="12" grpId="0"/>
      <p:bldP spid="13" grpId="0"/>
    </p:bldLst>
  </p:timing>
</p:sld>
</file>

<file path=ppt/theme/theme1.xml><?xml version="1.0" encoding="utf-8"?>
<a:theme xmlns:a="http://schemas.openxmlformats.org/drawingml/2006/main" name="1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</TotalTime>
  <Words>1440</Words>
  <Application>Microsoft Office PowerPoint</Application>
  <PresentationFormat>On-screen Show (4:3)</PresentationFormat>
  <Paragraphs>217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Bradley Hand ITC</vt:lpstr>
      <vt:lpstr>Calibri</vt:lpstr>
      <vt:lpstr>Calibri Light</vt:lpstr>
      <vt:lpstr>Candara</vt:lpstr>
      <vt:lpstr>Ink Free</vt:lpstr>
      <vt:lpstr>Tempus Sans ITC</vt:lpstr>
      <vt:lpstr>1_Office Theme</vt:lpstr>
      <vt:lpstr>3_Office Theme</vt:lpstr>
      <vt:lpstr>2_Office Theme</vt:lpstr>
      <vt:lpstr>4_Office Theme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</dc:creator>
  <cp:lastModifiedBy>Kevin Hughes</cp:lastModifiedBy>
  <cp:revision>6</cp:revision>
  <dcterms:created xsi:type="dcterms:W3CDTF">2021-09-20T13:00:12Z</dcterms:created>
  <dcterms:modified xsi:type="dcterms:W3CDTF">2022-06-08T13:08:53Z</dcterms:modified>
</cp:coreProperties>
</file>